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agali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Ali" userId="f096b8a72b43649a" providerId="LiveId" clId="{7B348D14-DC39-4BCA-BC29-EC64780F8E86}"/>
    <pc:docChg chg="modSld">
      <pc:chgData name="Omar Ali" userId="f096b8a72b43649a" providerId="LiveId" clId="{7B348D14-DC39-4BCA-BC29-EC64780F8E86}" dt="2025-11-30T18:05:33.404" v="0" actId="20577"/>
      <pc:docMkLst>
        <pc:docMk/>
      </pc:docMkLst>
      <pc:sldChg chg="modSp mod">
        <pc:chgData name="Omar Ali" userId="f096b8a72b43649a" providerId="LiveId" clId="{7B348D14-DC39-4BCA-BC29-EC64780F8E86}" dt="2025-11-30T18:05:33.404" v="0" actId="20577"/>
        <pc:sldMkLst>
          <pc:docMk/>
          <pc:sldMk cId="0" sldId="258"/>
        </pc:sldMkLst>
        <pc:spChg chg="mod">
          <ac:chgData name="Omar Ali" userId="f096b8a72b43649a" providerId="LiveId" clId="{7B348D14-DC39-4BCA-BC29-EC64780F8E86}" dt="2025-11-30T18:05:33.404" v="0" actId="20577"/>
          <ac:spMkLst>
            <pc:docMk/>
            <pc:sldMk cId="0" sldId="258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5143500"/>
            <a:ext cx="4935292" cy="4114800"/>
          </a:xfrm>
          <a:custGeom>
            <a:avLst/>
            <a:gdLst/>
            <a:ahLst/>
            <a:cxnLst/>
            <a:rect l="l" t="t" r="r" b="b"/>
            <a:pathLst>
              <a:path w="4935292" h="4114800">
                <a:moveTo>
                  <a:pt x="0" y="0"/>
                </a:moveTo>
                <a:lnTo>
                  <a:pt x="4935292" y="0"/>
                </a:lnTo>
                <a:lnTo>
                  <a:pt x="4935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463703" y="2223135"/>
            <a:ext cx="15360594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Final Project: </a:t>
            </a:r>
          </a:p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Software Testing on Swag Labs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4241" y="4981575"/>
            <a:ext cx="3759518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53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49868" y="5143500"/>
            <a:ext cx="2309432" cy="4114800"/>
          </a:xfrm>
          <a:custGeom>
            <a:avLst/>
            <a:gdLst/>
            <a:ahLst/>
            <a:cxnLst/>
            <a:rect l="l" t="t" r="r" b="b"/>
            <a:pathLst>
              <a:path w="2309432" h="4114800">
                <a:moveTo>
                  <a:pt x="0" y="0"/>
                </a:moveTo>
                <a:lnTo>
                  <a:pt x="2309432" y="0"/>
                </a:lnTo>
                <a:lnTo>
                  <a:pt x="2309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7625265" y="3086100"/>
            <a:ext cx="3037471" cy="4114800"/>
          </a:xfrm>
          <a:custGeom>
            <a:avLst/>
            <a:gdLst/>
            <a:ahLst/>
            <a:cxnLst/>
            <a:rect l="l" t="t" r="r" b="b"/>
            <a:pathLst>
              <a:path w="3037471" h="4114800">
                <a:moveTo>
                  <a:pt x="0" y="0"/>
                </a:moveTo>
                <a:lnTo>
                  <a:pt x="3037470" y="0"/>
                </a:lnTo>
                <a:lnTo>
                  <a:pt x="3037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028700" y="866775"/>
            <a:ext cx="10504884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Future Improvements: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62717"/>
            <a:ext cx="11273314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CI/CD Integration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More advanced performance and security testing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Expand automation coverage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8490004"/>
            <a:ext cx="2848689" cy="768296"/>
            <a:chOff x="0" y="0"/>
            <a:chExt cx="441337" cy="119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6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7159731" y="5289763"/>
            <a:ext cx="3968537" cy="3968537"/>
          </a:xfrm>
          <a:custGeom>
            <a:avLst/>
            <a:gdLst/>
            <a:ahLst/>
            <a:cxnLst/>
            <a:rect l="l" t="t" r="r" b="b"/>
            <a:pathLst>
              <a:path w="3968537" h="3968537">
                <a:moveTo>
                  <a:pt x="0" y="0"/>
                </a:moveTo>
                <a:lnTo>
                  <a:pt x="3968538" y="0"/>
                </a:lnTo>
                <a:lnTo>
                  <a:pt x="3968538" y="3968537"/>
                </a:lnTo>
                <a:lnTo>
                  <a:pt x="0" y="396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5429012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Conclusion: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16455"/>
            <a:ext cx="13010198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/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Importance of testing in ensuring smooth purchase flow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collaboration and adaptability were key to success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7025" y="4345305"/>
            <a:ext cx="4933950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6948" y="5907219"/>
            <a:ext cx="4495353" cy="3351081"/>
          </a:xfrm>
          <a:custGeom>
            <a:avLst/>
            <a:gdLst/>
            <a:ahLst/>
            <a:cxnLst/>
            <a:rect l="l" t="t" r="r" b="b"/>
            <a:pathLst>
              <a:path w="4495353" h="3351081">
                <a:moveTo>
                  <a:pt x="0" y="0"/>
                </a:moveTo>
                <a:lnTo>
                  <a:pt x="4495353" y="0"/>
                </a:lnTo>
                <a:lnTo>
                  <a:pt x="4495353" y="3351081"/>
                </a:lnTo>
                <a:lnTo>
                  <a:pt x="0" y="335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028700" y="866775"/>
            <a:ext cx="7291776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Introduction: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53290"/>
            <a:ext cx="1623060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Project Goal: To demonstrate the importance of testing during the purchase process on Swag Labs.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484370"/>
            <a:ext cx="1623060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SubtitleScope: Functional, Non-Functional (Performance, Security and usability)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4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1151426" y="1993454"/>
            <a:ext cx="6107874" cy="5163930"/>
          </a:xfrm>
          <a:custGeom>
            <a:avLst/>
            <a:gdLst/>
            <a:ahLst/>
            <a:cxnLst/>
            <a:rect l="l" t="t" r="r" b="b"/>
            <a:pathLst>
              <a:path w="6107874" h="5163930">
                <a:moveTo>
                  <a:pt x="0" y="0"/>
                </a:moveTo>
                <a:lnTo>
                  <a:pt x="6107874" y="0"/>
                </a:lnTo>
                <a:lnTo>
                  <a:pt x="6107874" y="5163930"/>
                </a:lnTo>
                <a:lnTo>
                  <a:pt x="0" y="516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6854440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&amp; roles: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15060"/>
            <a:ext cx="5990653" cy="316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974" lvl="1" indent="-388987" algn="l">
              <a:lnSpc>
                <a:spcPts val="5044"/>
              </a:lnSpc>
              <a:buFont typeface="Arial"/>
              <a:buChar char="•"/>
            </a:pP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Lead: Omar Ali</a:t>
            </a:r>
          </a:p>
          <a:p>
            <a:pPr marL="777974" lvl="1" indent="-388987" algn="l">
              <a:lnSpc>
                <a:spcPts val="5044"/>
              </a:lnSpc>
              <a:buFont typeface="Arial"/>
              <a:buChar char="•"/>
            </a:pP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QC: Abanoub </a:t>
            </a:r>
            <a:r>
              <a:rPr lang="en-US" sz="3603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melad</a:t>
            </a:r>
            <a:endParaRPr lang="en-US" sz="3603" dirty="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marL="777974" lvl="1" indent="-388987" algn="l">
              <a:lnSpc>
                <a:spcPts val="5044"/>
              </a:lnSpc>
              <a:buFont typeface="Arial"/>
              <a:buChar char="•"/>
            </a:pP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Qc: Rana </a:t>
            </a:r>
            <a:r>
              <a:rPr lang="en-US" sz="3603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ahmed</a:t>
            </a:r>
            <a:endParaRPr lang="en-US" sz="3603" dirty="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marL="777974" lvl="1" indent="-388987" algn="l">
              <a:lnSpc>
                <a:spcPts val="5044"/>
              </a:lnSpc>
              <a:buFont typeface="Arial"/>
              <a:buChar char="•"/>
            </a:pP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Qc: </a:t>
            </a:r>
            <a:r>
              <a:rPr lang="en-US" sz="3603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ahmed</a:t>
            </a: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Nashat</a:t>
            </a:r>
          </a:p>
          <a:p>
            <a:pPr marL="777974" lvl="1" indent="-388987" algn="l">
              <a:lnSpc>
                <a:spcPts val="5044"/>
              </a:lnSpc>
              <a:buFont typeface="Arial"/>
              <a:buChar char="•"/>
            </a:pP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qc: Sama </a:t>
            </a:r>
            <a:r>
              <a:rPr lang="en-US" sz="360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elsawey</a:t>
            </a:r>
            <a:r>
              <a:rPr lang="en-US" sz="3603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90709"/>
            <a:ext cx="9935527" cy="57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Tools for collaboration: Jira, </a:t>
            </a:r>
            <a:r>
              <a:rPr lang="en-US" sz="3600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GitHub,Excel</a:t>
            </a:r>
            <a:endParaRPr lang="en-US" sz="3600" dirty="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7212616" y="3086100"/>
            <a:ext cx="3862768" cy="4114800"/>
          </a:xfrm>
          <a:custGeom>
            <a:avLst/>
            <a:gdLst/>
            <a:ahLst/>
            <a:cxnLst/>
            <a:rect l="l" t="t" r="r" b="b"/>
            <a:pathLst>
              <a:path w="3862768" h="4114800">
                <a:moveTo>
                  <a:pt x="0" y="0"/>
                </a:moveTo>
                <a:lnTo>
                  <a:pt x="3862768" y="0"/>
                </a:lnTo>
                <a:lnTo>
                  <a:pt x="38627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10134947" cy="134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Testing Approach: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37076"/>
            <a:ext cx="6095653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ctr">
              <a:lnSpc>
                <a:spcPts val="7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Manual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9595" y="4476951"/>
            <a:ext cx="1316881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Requirements → User Stories with Acceptance Criteria → Test Cases → Bug Reports → Coverage Report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9595" y="6404811"/>
            <a:ext cx="8604052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Total Test Cases: 161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Coverage: 100% for critical scenarios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1511655" y="2980949"/>
            <a:ext cx="5747645" cy="4325103"/>
          </a:xfrm>
          <a:custGeom>
            <a:avLst/>
            <a:gdLst/>
            <a:ahLst/>
            <a:cxnLst/>
            <a:rect l="l" t="t" r="r" b="b"/>
            <a:pathLst>
              <a:path w="5747645" h="4325103">
                <a:moveTo>
                  <a:pt x="0" y="0"/>
                </a:moveTo>
                <a:lnTo>
                  <a:pt x="5747645" y="0"/>
                </a:lnTo>
                <a:lnTo>
                  <a:pt x="5747645" y="4325102"/>
                </a:lnTo>
                <a:lnTo>
                  <a:pt x="0" y="4325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9670273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Automation Testing: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5987" y="3501766"/>
            <a:ext cx="10445668" cy="380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Tools: Selenium, Maven, TestNG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Design Patterns: Page Object Model (POM)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Fluent Interface for readable steps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Dynamic Data: JSON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Focus: End-to-End Scenarios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1667972" y="2034428"/>
            <a:ext cx="5591328" cy="5584339"/>
          </a:xfrm>
          <a:custGeom>
            <a:avLst/>
            <a:gdLst/>
            <a:ahLst/>
            <a:cxnLst/>
            <a:rect l="l" t="t" r="r" b="b"/>
            <a:pathLst>
              <a:path w="5591328" h="5584339">
                <a:moveTo>
                  <a:pt x="0" y="0"/>
                </a:moveTo>
                <a:lnTo>
                  <a:pt x="5591328" y="0"/>
                </a:lnTo>
                <a:lnTo>
                  <a:pt x="5591328" y="5584339"/>
                </a:lnTo>
                <a:lnTo>
                  <a:pt x="0" y="558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5528191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API Testing: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8193" y="3846195"/>
            <a:ext cx="7405807" cy="249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Tool: Postman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Methods: GET, POST, PUT, DELETE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TestCases</a:t>
            </a: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documented in Excel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90004"/>
            <a:ext cx="2848689" cy="768296"/>
            <a:chOff x="0" y="0"/>
            <a:chExt cx="441337" cy="11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2049580" y="2578418"/>
            <a:ext cx="5209720" cy="6295735"/>
          </a:xfrm>
          <a:custGeom>
            <a:avLst/>
            <a:gdLst/>
            <a:ahLst/>
            <a:cxnLst/>
            <a:rect l="l" t="t" r="r" b="b"/>
            <a:pathLst>
              <a:path w="5209720" h="6295735">
                <a:moveTo>
                  <a:pt x="0" y="0"/>
                </a:moveTo>
                <a:lnTo>
                  <a:pt x="5209720" y="0"/>
                </a:lnTo>
                <a:lnTo>
                  <a:pt x="5209720" y="6295734"/>
                </a:lnTo>
                <a:lnTo>
                  <a:pt x="0" y="62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10456784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Tools &amp; Technologies: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1358" y="3527107"/>
            <a:ext cx="6852642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Selenium, TestNG, Maven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Postman for API Testing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Jira for task management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GitHub for version control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27108"/>
            <a:ext cx="13823990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Challenge: Website update caused 5-day downtime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Solution: Adjusted timeline, learned automation from YouTube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Challenge: Late start on automation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Solution: Team collaboration and resource sharing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2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5" name="Freeform 5"/>
          <p:cNvSpPr/>
          <p:nvPr/>
        </p:nvSpPr>
        <p:spPr>
          <a:xfrm>
            <a:off x="6986018" y="6118436"/>
            <a:ext cx="4315964" cy="3139864"/>
          </a:xfrm>
          <a:custGeom>
            <a:avLst/>
            <a:gdLst/>
            <a:ahLst/>
            <a:cxnLst/>
            <a:rect l="l" t="t" r="r" b="b"/>
            <a:pathLst>
              <a:path w="4315964" h="3139864">
                <a:moveTo>
                  <a:pt x="0" y="0"/>
                </a:moveTo>
                <a:lnTo>
                  <a:pt x="4315964" y="0"/>
                </a:lnTo>
                <a:lnTo>
                  <a:pt x="4315964" y="3139864"/>
                </a:lnTo>
                <a:lnTo>
                  <a:pt x="0" y="31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028700" y="866775"/>
            <a:ext cx="11565256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Challenges &amp; Solutions: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0940" y="1908997"/>
            <a:ext cx="4048360" cy="4329797"/>
          </a:xfrm>
          <a:custGeom>
            <a:avLst/>
            <a:gdLst/>
            <a:ahLst/>
            <a:cxnLst/>
            <a:rect l="l" t="t" r="r" b="b"/>
            <a:pathLst>
              <a:path w="4048360" h="4329797">
                <a:moveTo>
                  <a:pt x="0" y="0"/>
                </a:moveTo>
                <a:lnTo>
                  <a:pt x="4048360" y="0"/>
                </a:lnTo>
                <a:lnTo>
                  <a:pt x="4048360" y="4329797"/>
                </a:lnTo>
                <a:lnTo>
                  <a:pt x="0" y="432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1028700" y="6062359"/>
            <a:ext cx="4485532" cy="3195941"/>
          </a:xfrm>
          <a:custGeom>
            <a:avLst/>
            <a:gdLst/>
            <a:ahLst/>
            <a:cxnLst/>
            <a:rect l="l" t="t" r="r" b="b"/>
            <a:pathLst>
              <a:path w="4485532" h="3195941">
                <a:moveTo>
                  <a:pt x="0" y="0"/>
                </a:moveTo>
                <a:lnTo>
                  <a:pt x="4485532" y="0"/>
                </a:lnTo>
                <a:lnTo>
                  <a:pt x="4485532" y="3195941"/>
                </a:lnTo>
                <a:lnTo>
                  <a:pt x="0" y="3195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028700" y="3072684"/>
            <a:ext cx="10306288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Manual Testing: 161 test cases executed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Automation:Key</a:t>
            </a: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end-to-end flows automated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API Testing: All CRUD operations tested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Bug Reports: Documented and tracked in Jira</a:t>
            </a:r>
          </a:p>
          <a:p>
            <a:pPr algn="just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4229100" cy="134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Results: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410611" y="8490004"/>
            <a:ext cx="2848689" cy="768296"/>
            <a:chOff x="0" y="0"/>
            <a:chExt cx="441337" cy="119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337" cy="119029"/>
            </a:xfrm>
            <a:custGeom>
              <a:avLst/>
              <a:gdLst/>
              <a:ahLst/>
              <a:cxnLst/>
              <a:rect l="l" t="t" r="r" b="b"/>
              <a:pathLst>
                <a:path w="441337" h="119029">
                  <a:moveTo>
                    <a:pt x="0" y="0"/>
                  </a:moveTo>
                  <a:lnTo>
                    <a:pt x="441337" y="0"/>
                  </a:lnTo>
                  <a:lnTo>
                    <a:pt x="441337" y="119029"/>
                  </a:lnTo>
                  <a:lnTo>
                    <a:pt x="0" y="119029"/>
                  </a:lnTo>
                  <a:close/>
                </a:path>
              </a:pathLst>
            </a:custGeom>
            <a:blipFill>
              <a:blip r:embed="rId5"/>
              <a:stretch>
                <a:fillRect t="-115397" b="-15538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279</Words>
  <Application>Microsoft Office PowerPoint</Application>
  <PresentationFormat>Custom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Gagalin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Software Testing on Swag La</dc:title>
  <cp:lastModifiedBy>Omar Ali</cp:lastModifiedBy>
  <cp:revision>7</cp:revision>
  <dcterms:created xsi:type="dcterms:W3CDTF">2006-08-16T00:00:00Z</dcterms:created>
  <dcterms:modified xsi:type="dcterms:W3CDTF">2025-11-30T18:05:36Z</dcterms:modified>
  <dc:identifier>DAG6L6Xwkyo</dc:identifier>
</cp:coreProperties>
</file>